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9144000"/>
  <p:notesSz cx="10234600" cy="70993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4" roundtripDataSignature="AMtx7mjU+eyq1dN7xNgHYP5yhnDPi/wP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g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4434999" cy="356198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797246" y="0"/>
            <a:ext cx="4434999" cy="356198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519488" y="887413"/>
            <a:ext cx="3195637" cy="23955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1023462" y="3416538"/>
            <a:ext cx="8187690" cy="279535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743103"/>
            <a:ext cx="4434999" cy="356197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797246" y="6743103"/>
            <a:ext cx="4434999" cy="356197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b="0" i="0" lang="pt-BR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1023462" y="3416538"/>
            <a:ext cx="8187690" cy="279535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3519488" y="887413"/>
            <a:ext cx="3195637" cy="23955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dccd4d1676_0_21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1dccd4d1676_0_21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g1dccd4d1676_0_21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e48056ac51_0_10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1e48056ac51_0_10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g1e48056ac51_0_10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dcd6111a2d_0_0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1dcd6111a2d_0_0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g1dcd6111a2d_0_0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dcd6111a2d_0_7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1dcd6111a2d_0_7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g1dcd6111a2d_0_7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dcd6111a2d_0_14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1dcd6111a2d_0_14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0" name="Google Shape;190;g1dcd6111a2d_0_14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dcd6111a2d_0_21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1dcd6111a2d_0_21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1dcd6111a2d_0_21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e48056ac51_0_1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1e48056ac51_0_1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1e48056ac51_0_1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dcd6111a2d_0_36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1dcd6111a2d_0_36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g1dcd6111a2d_0_36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:notes"/>
          <p:cNvSpPr txBox="1"/>
          <p:nvPr>
            <p:ph idx="1" type="body"/>
          </p:nvPr>
        </p:nvSpPr>
        <p:spPr>
          <a:xfrm>
            <a:off x="1023462" y="3416538"/>
            <a:ext cx="8187690" cy="279535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7" name="Google Shape;227;p14:notes"/>
          <p:cNvSpPr/>
          <p:nvPr>
            <p:ph idx="2" type="sldImg"/>
          </p:nvPr>
        </p:nvSpPr>
        <p:spPr>
          <a:xfrm>
            <a:off x="3519488" y="887413"/>
            <a:ext cx="3195637" cy="23955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3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p3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dccd4d1676_0_0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1dccd4d1676_0_0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1dccd4d1676_0_0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:notes"/>
          <p:cNvSpPr txBox="1"/>
          <p:nvPr>
            <p:ph idx="1" type="body"/>
          </p:nvPr>
        </p:nvSpPr>
        <p:spPr>
          <a:xfrm>
            <a:off x="1023462" y="3416538"/>
            <a:ext cx="8187690" cy="279535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p7:notes"/>
          <p:cNvSpPr/>
          <p:nvPr>
            <p:ph idx="2" type="sldImg"/>
          </p:nvPr>
        </p:nvSpPr>
        <p:spPr>
          <a:xfrm>
            <a:off x="3519488" y="887413"/>
            <a:ext cx="3195637" cy="23955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dc96f2e9e5_0_5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g1dc96f2e9e5_0_5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g1dc96f2e9e5_0_5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dc96f2e9e5_0_12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1dc96f2e9e5_0_12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g1dc96f2e9e5_0_12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dccd4d1676_0_7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1dccd4d1676_0_7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g1dccd4d1676_0_7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e4bf866ce4_0_0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1e4bf866ce4_0_0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1e4bf866ce4_0_0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dccd4d1676_0_14:notes"/>
          <p:cNvSpPr/>
          <p:nvPr>
            <p:ph idx="2" type="sldImg"/>
          </p:nvPr>
        </p:nvSpPr>
        <p:spPr>
          <a:xfrm>
            <a:off x="3519488" y="887413"/>
            <a:ext cx="3195600" cy="23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1dccd4d1676_0_14:notes"/>
          <p:cNvSpPr txBox="1"/>
          <p:nvPr>
            <p:ph idx="1" type="body"/>
          </p:nvPr>
        </p:nvSpPr>
        <p:spPr>
          <a:xfrm>
            <a:off x="1023462" y="3416538"/>
            <a:ext cx="8187600" cy="27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g1dccd4d1676_0_14:notes"/>
          <p:cNvSpPr txBox="1"/>
          <p:nvPr>
            <p:ph idx="12" type="sldNum"/>
          </p:nvPr>
        </p:nvSpPr>
        <p:spPr>
          <a:xfrm>
            <a:off x="5797246" y="6743103"/>
            <a:ext cx="44349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/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6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6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/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5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5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 txBox="1"/>
          <p:nvPr>
            <p:ph type="title"/>
          </p:nvPr>
        </p:nvSpPr>
        <p:spPr>
          <a:xfrm rot="5400000">
            <a:off x="4623595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6"/>
          <p:cNvSpPr txBox="1"/>
          <p:nvPr>
            <p:ph idx="1" type="body"/>
          </p:nvPr>
        </p:nvSpPr>
        <p:spPr>
          <a:xfrm rot="5400000">
            <a:off x="623095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6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6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6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8"/>
          <p:cNvSpPr txBox="1"/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8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8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8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9"/>
          <p:cNvSpPr txBox="1"/>
          <p:nvPr>
            <p:ph type="title"/>
          </p:nvPr>
        </p:nvSpPr>
        <p:spPr>
          <a:xfrm>
            <a:off x="623888" y="1709741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" type="body"/>
          </p:nvPr>
        </p:nvSpPr>
        <p:spPr>
          <a:xfrm>
            <a:off x="623888" y="4589466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9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9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/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0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1"/>
          <p:cNvSpPr txBox="1"/>
          <p:nvPr>
            <p:ph type="title"/>
          </p:nvPr>
        </p:nvSpPr>
        <p:spPr>
          <a:xfrm>
            <a:off x="629841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1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1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3" type="body"/>
          </p:nvPr>
        </p:nvSpPr>
        <p:spPr>
          <a:xfrm>
            <a:off x="4629151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1"/>
          <p:cNvSpPr txBox="1"/>
          <p:nvPr>
            <p:ph idx="4" type="body"/>
          </p:nvPr>
        </p:nvSpPr>
        <p:spPr>
          <a:xfrm>
            <a:off x="4629151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1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2"/>
          <p:cNvSpPr txBox="1"/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2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2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" type="body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3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3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3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/>
          <p:nvPr>
            <p:ph idx="2" type="pic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4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4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5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5"/>
          <p:cNvSpPr txBox="1"/>
          <p:nvPr>
            <p:ph idx="10" type="dt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5"/>
          <p:cNvSpPr txBox="1"/>
          <p:nvPr>
            <p:ph idx="11" type="ftr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12" type="sldNum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Relationship Id="rId4" Type="http://schemas.openxmlformats.org/officeDocument/2006/relationships/image" Target="../media/image4.png"/><Relationship Id="rId5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Relationship Id="rId4" Type="http://schemas.openxmlformats.org/officeDocument/2006/relationships/image" Target="../media/image11.png"/><Relationship Id="rId5" Type="http://schemas.openxmlformats.org/officeDocument/2006/relationships/image" Target="../media/image5.png"/><Relationship Id="rId6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1647600" y="3105756"/>
            <a:ext cx="5848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pt-BR" sz="3600">
                <a:solidFill>
                  <a:schemeClr val="lt1"/>
                </a:solidFill>
              </a:rPr>
              <a:t>IOT</a:t>
            </a:r>
            <a:r>
              <a:rPr b="1" i="0" lang="pt-BR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– AULA 1</a:t>
            </a:r>
            <a:endParaRPr b="1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dccd4d1676_0_21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Aplicação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1dccd4d1676_0_21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g1dccd4d1676_0_21"/>
          <p:cNvSpPr txBox="1"/>
          <p:nvPr/>
        </p:nvSpPr>
        <p:spPr>
          <a:xfrm>
            <a:off x="663451" y="1212150"/>
            <a:ext cx="78171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Ainda sobre IOT em meio residencial, existem os aparelhos chamados de assistentes virtuais. Esses dispositivos funcionam como uma central digital para centralizar as funcionalidades mencionadas no slide anterior;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Podem ser operadas através de smartphones via wifi, por comandos de voz, comandos via Bluetooth, entre outros;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202124"/>
                </a:solidFill>
              </a:rPr>
              <a:t>AMAZON ECHO DOT 3			GOOGLE HOME NEST MINI 2</a:t>
            </a:r>
            <a:endParaRPr sz="1600">
              <a:solidFill>
                <a:srgbClr val="202124"/>
              </a:solidFill>
            </a:endParaRPr>
          </a:p>
          <a:p>
            <a:pPr indent="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202124"/>
              </a:solidFill>
            </a:endParaRPr>
          </a:p>
        </p:txBody>
      </p:sp>
      <p:pic>
        <p:nvPicPr>
          <p:cNvPr id="159" name="Google Shape;159;g1dccd4d1676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2050" y="4427550"/>
            <a:ext cx="1905919" cy="155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1dccd4d1676_0_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98550" y="3980300"/>
            <a:ext cx="2002476" cy="200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e48056ac51_0_10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Conceito</a:t>
            </a:r>
            <a:endParaRPr sz="32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167" name="Google Shape;167;g1e48056ac51_0_10"/>
          <p:cNvSpPr txBox="1"/>
          <p:nvPr/>
        </p:nvSpPr>
        <p:spPr>
          <a:xfrm>
            <a:off x="663451" y="1212150"/>
            <a:ext cx="78171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Um sistema de IOT eficiente se resume em 4 pilares principais funcionando conjuntamente, sendo eles: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b="1" lang="pt-BR" sz="2400">
                <a:solidFill>
                  <a:schemeClr val="accent1"/>
                </a:solidFill>
              </a:rPr>
              <a:t>Circuito</a:t>
            </a:r>
            <a:r>
              <a:rPr lang="pt-BR" sz="2400">
                <a:solidFill>
                  <a:schemeClr val="accent1"/>
                </a:solidFill>
              </a:rPr>
              <a:t> - Meio físico para conectar os componentes que serão utilizados no sistema;</a:t>
            </a:r>
            <a:endParaRPr sz="2400">
              <a:solidFill>
                <a:schemeClr val="accent1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b="1" lang="pt-BR" sz="2400">
                <a:solidFill>
                  <a:schemeClr val="accent1"/>
                </a:solidFill>
              </a:rPr>
              <a:t>L</a:t>
            </a:r>
            <a:r>
              <a:rPr b="1" lang="pt-BR" sz="2400">
                <a:solidFill>
                  <a:schemeClr val="accent1"/>
                </a:solidFill>
              </a:rPr>
              <a:t>ógica </a:t>
            </a:r>
            <a:r>
              <a:rPr lang="pt-BR" sz="2400">
                <a:solidFill>
                  <a:schemeClr val="accent1"/>
                </a:solidFill>
              </a:rPr>
              <a:t>- Base de código para realizar operações com os componentes do circuito</a:t>
            </a:r>
            <a:r>
              <a:rPr lang="pt-BR" sz="2400">
                <a:solidFill>
                  <a:schemeClr val="accent1"/>
                </a:solidFill>
              </a:rPr>
              <a:t>;</a:t>
            </a:r>
            <a:endParaRPr sz="2400">
              <a:solidFill>
                <a:schemeClr val="accent1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b="1" lang="pt-BR" sz="2400">
                <a:solidFill>
                  <a:schemeClr val="accent1"/>
                </a:solidFill>
              </a:rPr>
              <a:t>Sensorização </a:t>
            </a:r>
            <a:r>
              <a:rPr lang="pt-BR" sz="2400">
                <a:solidFill>
                  <a:schemeClr val="accent1"/>
                </a:solidFill>
              </a:rPr>
              <a:t>-</a:t>
            </a:r>
            <a:r>
              <a:rPr b="1" lang="pt-BR" sz="2400">
                <a:solidFill>
                  <a:schemeClr val="accent1"/>
                </a:solidFill>
              </a:rPr>
              <a:t> </a:t>
            </a:r>
            <a:r>
              <a:rPr lang="pt-BR" sz="2400">
                <a:solidFill>
                  <a:schemeClr val="accent1"/>
                </a:solidFill>
              </a:rPr>
              <a:t>Componentes que realizam a medição de uma grandeza em questão, e transformam essa grandeza em dados computacionais</a:t>
            </a:r>
            <a:r>
              <a:rPr lang="pt-BR" sz="2400">
                <a:solidFill>
                  <a:schemeClr val="accent1"/>
                </a:solidFill>
              </a:rPr>
              <a:t>;</a:t>
            </a:r>
            <a:endParaRPr sz="2400">
              <a:solidFill>
                <a:schemeClr val="accent1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b="1" lang="pt-BR" sz="2400">
                <a:solidFill>
                  <a:schemeClr val="accent1"/>
                </a:solidFill>
              </a:rPr>
              <a:t>Comunicação </a:t>
            </a:r>
            <a:r>
              <a:rPr lang="pt-BR" sz="2400">
                <a:solidFill>
                  <a:schemeClr val="accent1"/>
                </a:solidFill>
              </a:rPr>
              <a:t>- Aplicação de algum protocolo</a:t>
            </a:r>
            <a:r>
              <a:rPr lang="pt-BR" sz="2400">
                <a:solidFill>
                  <a:schemeClr val="accent1"/>
                </a:solidFill>
              </a:rPr>
              <a:t>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02124"/>
              </a:solidFill>
            </a:endParaRPr>
          </a:p>
        </p:txBody>
      </p:sp>
      <p:sp>
        <p:nvSpPr>
          <p:cNvPr id="168" name="Google Shape;168;g1e48056ac51_0_10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dcd6111a2d_0_0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Funcionamento</a:t>
            </a:r>
            <a:endParaRPr sz="32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175" name="Google Shape;175;g1dcd6111a2d_0_0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1dcd6111a2d_0_0"/>
          <p:cNvSpPr txBox="1"/>
          <p:nvPr/>
        </p:nvSpPr>
        <p:spPr>
          <a:xfrm>
            <a:off x="663451" y="1212150"/>
            <a:ext cx="78171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A IOT precisa de uma infraestrutura definida para que funcione de maneira eficiente. Isso envolve: 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lang="pt-BR" sz="2400">
                <a:solidFill>
                  <a:schemeClr val="accent1"/>
                </a:solidFill>
              </a:rPr>
              <a:t>Microcontroladores;</a:t>
            </a:r>
            <a:endParaRPr sz="2400">
              <a:solidFill>
                <a:schemeClr val="accent1"/>
              </a:solidFill>
            </a:endParaRPr>
          </a:p>
          <a:p>
            <a:pPr indent="-3810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■"/>
            </a:pPr>
            <a:r>
              <a:rPr lang="pt-BR" sz="2400">
                <a:solidFill>
                  <a:schemeClr val="accent1"/>
                </a:solidFill>
              </a:rPr>
              <a:t>Arduino UNO R3;</a:t>
            </a:r>
            <a:endParaRPr sz="2400">
              <a:solidFill>
                <a:schemeClr val="accent1"/>
              </a:solidFill>
            </a:endParaRPr>
          </a:p>
          <a:p>
            <a:pPr indent="-3810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■"/>
            </a:pPr>
            <a:r>
              <a:rPr lang="pt-BR" sz="2400">
                <a:solidFill>
                  <a:schemeClr val="accent1"/>
                </a:solidFill>
              </a:rPr>
              <a:t>PIC 16F877A;</a:t>
            </a:r>
            <a:endParaRPr sz="2400">
              <a:solidFill>
                <a:schemeClr val="accent1"/>
              </a:solidFill>
            </a:endParaRPr>
          </a:p>
          <a:p>
            <a:pPr indent="-3810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■"/>
            </a:pPr>
            <a:r>
              <a:rPr lang="pt-BR" sz="2400">
                <a:solidFill>
                  <a:schemeClr val="accent1"/>
                </a:solidFill>
              </a:rPr>
              <a:t>Raspberry PI 3;</a:t>
            </a:r>
            <a:endParaRPr sz="2400">
              <a:solidFill>
                <a:schemeClr val="accent1"/>
              </a:solidFill>
            </a:endParaRPr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lang="pt-BR" sz="2400">
                <a:solidFill>
                  <a:schemeClr val="accent1"/>
                </a:solidFill>
              </a:rPr>
              <a:t>Sensores;</a:t>
            </a:r>
            <a:endParaRPr sz="2400">
              <a:solidFill>
                <a:schemeClr val="accent1"/>
              </a:solidFill>
            </a:endParaRPr>
          </a:p>
          <a:p>
            <a:pPr indent="-3810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■"/>
            </a:pPr>
            <a:r>
              <a:rPr lang="pt-BR" sz="2400">
                <a:solidFill>
                  <a:schemeClr val="accent1"/>
                </a:solidFill>
              </a:rPr>
              <a:t>Sensores de luminosidade;</a:t>
            </a:r>
            <a:endParaRPr sz="2400">
              <a:solidFill>
                <a:schemeClr val="accent1"/>
              </a:solidFill>
            </a:endParaRPr>
          </a:p>
          <a:p>
            <a:pPr indent="-3810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■"/>
            </a:pPr>
            <a:r>
              <a:rPr lang="pt-BR" sz="2400">
                <a:solidFill>
                  <a:schemeClr val="accent1"/>
                </a:solidFill>
              </a:rPr>
              <a:t>Sensores de temperatura;</a:t>
            </a:r>
            <a:endParaRPr sz="2400">
              <a:solidFill>
                <a:schemeClr val="accent1"/>
              </a:solidFill>
            </a:endParaRPr>
          </a:p>
          <a:p>
            <a:pPr indent="0" lvl="0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lang="pt-BR" sz="2400">
                <a:solidFill>
                  <a:schemeClr val="accent1"/>
                </a:solidFill>
              </a:rPr>
              <a:t>Protocolos de comunicação;</a:t>
            </a:r>
            <a:endParaRPr sz="2400">
              <a:solidFill>
                <a:schemeClr val="accent1"/>
              </a:solidFill>
            </a:endParaRPr>
          </a:p>
          <a:p>
            <a:pPr indent="-3810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■"/>
            </a:pPr>
            <a:r>
              <a:rPr lang="pt-BR" sz="2400">
                <a:solidFill>
                  <a:schemeClr val="accent1"/>
                </a:solidFill>
              </a:rPr>
              <a:t>Bluetooth;</a:t>
            </a:r>
            <a:endParaRPr sz="2400">
              <a:solidFill>
                <a:schemeClr val="accent1"/>
              </a:solidFill>
            </a:endParaRPr>
          </a:p>
          <a:p>
            <a:pPr indent="-3810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■"/>
            </a:pPr>
            <a:r>
              <a:rPr lang="pt-BR" sz="2400">
                <a:solidFill>
                  <a:schemeClr val="accent1"/>
                </a:solidFill>
              </a:rPr>
              <a:t>MQTT;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202124"/>
                </a:solidFill>
              </a:rPr>
              <a:t> </a:t>
            </a:r>
            <a:endParaRPr sz="2400">
              <a:solidFill>
                <a:srgbClr val="202124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dcd6111a2d_0_7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Microcontroladores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1dcd6111a2d_0_7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g1dcd6111a2d_0_7"/>
          <p:cNvSpPr txBox="1"/>
          <p:nvPr/>
        </p:nvSpPr>
        <p:spPr>
          <a:xfrm>
            <a:off x="663450" y="1212150"/>
            <a:ext cx="80235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Microcontrolador: É o “cérebro” do sistema, e por isso é capaz de gerenciar as conexões elétricas do sistema, estabelecer protocolos de comunicação, acionar componentes, entre outros;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202124"/>
                </a:solidFill>
              </a:rPr>
              <a:t>	</a:t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202124"/>
                </a:solidFill>
              </a:rPr>
              <a:t>	</a:t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202124"/>
                </a:solidFill>
              </a:rPr>
              <a:t>			</a:t>
            </a:r>
            <a:r>
              <a:rPr lang="pt-BR" sz="1600">
                <a:solidFill>
                  <a:schemeClr val="accent1"/>
                </a:solidFill>
              </a:rPr>
              <a:t>PIC16F877A				ARDUINO UNO R3 (ATMEGA 328)</a:t>
            </a:r>
            <a:endParaRPr sz="16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202124"/>
                </a:solidFill>
              </a:rPr>
              <a:t> </a:t>
            </a:r>
            <a:endParaRPr sz="2400">
              <a:solidFill>
                <a:srgbClr val="202124"/>
              </a:solidFill>
            </a:endParaRPr>
          </a:p>
        </p:txBody>
      </p:sp>
      <p:pic>
        <p:nvPicPr>
          <p:cNvPr id="185" name="Google Shape;185;g1dcd6111a2d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7825" y="2780825"/>
            <a:ext cx="2652824" cy="265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1dcd6111a2d_0_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3675" y="2780825"/>
            <a:ext cx="2652825" cy="265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dcd6111a2d_0_14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Sensores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1dcd6111a2d_0_14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g1dcd6111a2d_0_14"/>
          <p:cNvSpPr txBox="1"/>
          <p:nvPr/>
        </p:nvSpPr>
        <p:spPr>
          <a:xfrm>
            <a:off x="663451" y="1212150"/>
            <a:ext cx="78171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Sensor: É um tipo de circuito eletrônico que realiza a medição de uma determinada grandeza de interesse.</a:t>
            </a:r>
            <a:endParaRPr sz="2400">
              <a:solidFill>
                <a:schemeClr val="accent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202124"/>
                </a:solidFill>
              </a:rPr>
              <a:t>	</a:t>
            </a:r>
            <a:endParaRPr sz="2400">
              <a:solidFill>
                <a:srgbClr val="202124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accent1"/>
                </a:solidFill>
              </a:rPr>
              <a:t>DHT11					HC-SR04					GL10539</a:t>
            </a:r>
            <a:endParaRPr sz="16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accent1"/>
                </a:solidFill>
              </a:rPr>
              <a:t>SENS. DE UMIDADE 		SENS.DE DISTÂNCIA	SENS. DE LUMINOSIDAD</a:t>
            </a:r>
            <a:r>
              <a:rPr lang="pt-BR" sz="1600">
                <a:solidFill>
                  <a:srgbClr val="202124"/>
                </a:solidFill>
              </a:rPr>
              <a:t>E</a:t>
            </a:r>
            <a:endParaRPr sz="16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202124"/>
                </a:solidFill>
              </a:rPr>
              <a:t> </a:t>
            </a:r>
            <a:endParaRPr sz="2400">
              <a:solidFill>
                <a:srgbClr val="202124"/>
              </a:solidFill>
            </a:endParaRPr>
          </a:p>
        </p:txBody>
      </p:sp>
      <p:pic>
        <p:nvPicPr>
          <p:cNvPr id="195" name="Google Shape;195;g1dcd6111a2d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949" y="2664438"/>
            <a:ext cx="2724924" cy="20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1dcd6111a2d_0_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0227" y="2362365"/>
            <a:ext cx="2514025" cy="251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1dcd6111a2d_0_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22925" y="2446250"/>
            <a:ext cx="2346249" cy="234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dcd6111a2d_0_21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Comunicação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1dcd6111a2d_0_21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1dcd6111a2d_0_21"/>
          <p:cNvSpPr txBox="1"/>
          <p:nvPr/>
        </p:nvSpPr>
        <p:spPr>
          <a:xfrm>
            <a:off x="663451" y="1212150"/>
            <a:ext cx="78171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Protocolos de comunicação: São conjuntos de regras formais que ditam como comunicações funcionam. Existem protocolos de comunicação que não precisam de uma interface física, e existem protocolos de comunicação que precisam de um meio físico como um cabo para funcionar devidamente.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202124"/>
                </a:solidFill>
              </a:rPr>
              <a:t> </a:t>
            </a:r>
            <a:endParaRPr sz="2400">
              <a:solidFill>
                <a:srgbClr val="202124"/>
              </a:solidFill>
            </a:endParaRPr>
          </a:p>
        </p:txBody>
      </p:sp>
      <p:pic>
        <p:nvPicPr>
          <p:cNvPr id="206" name="Google Shape;206;g1dcd6111a2d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949" y="3524699"/>
            <a:ext cx="2511375" cy="251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1dcd6111a2d_0_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9975" y="3778803"/>
            <a:ext cx="5341801" cy="2003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e48056ac51_0_1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Comunicação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1e48056ac51_0_1"/>
          <p:cNvSpPr txBox="1"/>
          <p:nvPr/>
        </p:nvSpPr>
        <p:spPr>
          <a:xfrm>
            <a:off x="492375" y="1212150"/>
            <a:ext cx="81768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Existe uma vasta gama de protocolos de comunicação, variando na maneira com a qual são implementados.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accent1"/>
                </a:solidFill>
              </a:rPr>
              <a:t>	</a:t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lang="pt-BR" sz="2400">
                <a:solidFill>
                  <a:schemeClr val="accent1"/>
                </a:solidFill>
              </a:rPr>
              <a:t>Wireless: Bluetooth, Infravermelho;</a:t>
            </a:r>
            <a:endParaRPr sz="2400">
              <a:solidFill>
                <a:schemeClr val="accent1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lang="pt-BR" sz="2400">
                <a:solidFill>
                  <a:schemeClr val="accent1"/>
                </a:solidFill>
              </a:rPr>
              <a:t>Com fio: Serial I2C, Serial USART, Serial SPI;</a:t>
            </a:r>
            <a:endParaRPr sz="2400">
              <a:solidFill>
                <a:schemeClr val="accent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Pode-se, ainda, mesclar protocolos de comunicação com características de protocolos de rede, permitindo que dispositivos sejam conectados entre si em uma rede de internet;</a:t>
            </a:r>
            <a:endParaRPr sz="2400">
              <a:solidFill>
                <a:schemeClr val="accen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lang="pt-BR" sz="2400">
                <a:solidFill>
                  <a:schemeClr val="accent1"/>
                </a:solidFill>
              </a:rPr>
              <a:t>MQTT;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202124"/>
                </a:solidFill>
              </a:rPr>
              <a:t> </a:t>
            </a:r>
            <a:endParaRPr sz="2400">
              <a:solidFill>
                <a:srgbClr val="202124"/>
              </a:solidFill>
            </a:endParaRPr>
          </a:p>
        </p:txBody>
      </p:sp>
      <p:sp>
        <p:nvSpPr>
          <p:cNvPr id="215" name="Google Shape;215;g1e48056ac51_0_1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dcd6111a2d_0_36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Comunicação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1dcd6111a2d_0_36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g1dcd6111a2d_0_36"/>
          <p:cNvSpPr txBox="1"/>
          <p:nvPr/>
        </p:nvSpPr>
        <p:spPr>
          <a:xfrm>
            <a:off x="537150" y="1212150"/>
            <a:ext cx="82092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MQTT (</a:t>
            </a:r>
            <a:r>
              <a:rPr i="1" lang="pt-BR" sz="2400">
                <a:solidFill>
                  <a:schemeClr val="accent1"/>
                </a:solidFill>
              </a:rPr>
              <a:t>Message </a:t>
            </a:r>
            <a:r>
              <a:rPr i="1" lang="pt-BR" sz="2400">
                <a:solidFill>
                  <a:schemeClr val="accent1"/>
                </a:solidFill>
              </a:rPr>
              <a:t>Queuing</a:t>
            </a:r>
            <a:r>
              <a:rPr i="1" lang="pt-BR" sz="2400">
                <a:solidFill>
                  <a:schemeClr val="accent1"/>
                </a:solidFill>
              </a:rPr>
              <a:t> Telemetry Transport</a:t>
            </a:r>
            <a:r>
              <a:rPr lang="pt-BR" sz="2400">
                <a:solidFill>
                  <a:schemeClr val="accent1"/>
                </a:solidFill>
              </a:rPr>
              <a:t>)</a:t>
            </a:r>
            <a:r>
              <a:rPr lang="pt-BR" sz="2400">
                <a:solidFill>
                  <a:schemeClr val="accent1"/>
                </a:solidFill>
              </a:rPr>
              <a:t>:</a:t>
            </a:r>
            <a:r>
              <a:rPr lang="pt-BR" sz="2400">
                <a:solidFill>
                  <a:schemeClr val="accent1"/>
                </a:solidFill>
              </a:rPr>
              <a:t> Faz uso do protocolo de rede TCP-IP, e tem como característica o fluxo de informação vindo dos </a:t>
            </a:r>
            <a:r>
              <a:rPr i="1" lang="pt-BR" sz="2400">
                <a:solidFill>
                  <a:schemeClr val="accent1"/>
                </a:solidFill>
              </a:rPr>
              <a:t>publishers </a:t>
            </a:r>
            <a:r>
              <a:rPr lang="pt-BR" sz="2400">
                <a:solidFill>
                  <a:schemeClr val="accent1"/>
                </a:solidFill>
              </a:rPr>
              <a:t>para os </a:t>
            </a:r>
            <a:r>
              <a:rPr i="1" lang="pt-BR" sz="2400">
                <a:solidFill>
                  <a:schemeClr val="accent1"/>
                </a:solidFill>
              </a:rPr>
              <a:t>subscribers</a:t>
            </a:r>
            <a:r>
              <a:rPr lang="pt-BR" sz="2400">
                <a:solidFill>
                  <a:schemeClr val="accent1"/>
                </a:solidFill>
              </a:rPr>
              <a:t>, utilizando um servidor (</a:t>
            </a:r>
            <a:r>
              <a:rPr i="1" lang="pt-BR" sz="2400">
                <a:solidFill>
                  <a:schemeClr val="accent1"/>
                </a:solidFill>
              </a:rPr>
              <a:t>broker)</a:t>
            </a:r>
            <a:r>
              <a:rPr lang="pt-BR" sz="2400">
                <a:solidFill>
                  <a:schemeClr val="accent1"/>
                </a:solidFill>
              </a:rPr>
              <a:t> para organizar esse fluxo. 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202124"/>
                </a:solidFill>
              </a:rPr>
              <a:t> </a:t>
            </a:r>
            <a:endParaRPr sz="2400">
              <a:solidFill>
                <a:srgbClr val="202124"/>
              </a:solidFill>
            </a:endParaRPr>
          </a:p>
        </p:txBody>
      </p:sp>
      <p:pic>
        <p:nvPicPr>
          <p:cNvPr id="224" name="Google Shape;224;g1dcd6111a2d_0_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27950" y="3393500"/>
            <a:ext cx="5288100" cy="278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Definição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8096251" y="7133018"/>
            <a:ext cx="1890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3"/>
          <p:cNvSpPr txBox="1"/>
          <p:nvPr/>
        </p:nvSpPr>
        <p:spPr>
          <a:xfrm>
            <a:off x="663451" y="1212150"/>
            <a:ext cx="78171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A computação, como todos sabem, é uma ciência muito ampla que engloba uma variedade de disciplinas diferentes.</a:t>
            </a:r>
            <a:endParaRPr sz="2400">
              <a:solidFill>
                <a:schemeClr val="accent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Atualmente, existem dispositivos computacionais em variados cenários do dia-a-dia: smartphones, televisões, carros, eletrodomésticos, entre outros.</a:t>
            </a:r>
            <a:endParaRPr sz="2400">
              <a:solidFill>
                <a:schemeClr val="accent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Cada disciplina dessas pode ser considerada um paradigma diferente da computação, onde cada um representa uma tecnologia nova e seu respectivo cenário de utilização.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dccd4d1676_0_0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Definição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1dccd4d1676_0_0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g1dccd4d1676_0_0"/>
          <p:cNvSpPr txBox="1"/>
          <p:nvPr/>
        </p:nvSpPr>
        <p:spPr>
          <a:xfrm>
            <a:off x="663451" y="1212150"/>
            <a:ext cx="78171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Até o momento, foram desenvolvidas aplicações de pequena escala: códigos programados em C ou Portugol para funcionar em PCs de mesa (</a:t>
            </a:r>
            <a:r>
              <a:rPr i="1" lang="pt-BR" sz="2400">
                <a:solidFill>
                  <a:schemeClr val="accent1"/>
                </a:solidFill>
              </a:rPr>
              <a:t>console applications</a:t>
            </a:r>
            <a:r>
              <a:rPr lang="pt-BR" sz="2400">
                <a:solidFill>
                  <a:schemeClr val="accent1"/>
                </a:solidFill>
              </a:rPr>
              <a:t>);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Contudo, através da IOT é possível superar o limite do software e integrá-lo a circuitos eletrônicos, proporcionando que o mesmo seja autônomo ou teleoperado;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/>
          <p:nvPr/>
        </p:nvSpPr>
        <p:spPr>
          <a:xfrm>
            <a:off x="1647599" y="2828688"/>
            <a:ext cx="5848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MAS O QUE É </a:t>
            </a:r>
            <a:r>
              <a:rPr b="1" lang="pt-BR" sz="3600">
                <a:solidFill>
                  <a:schemeClr val="lt1"/>
                </a:solidFill>
              </a:rPr>
              <a:t>IOT, EXATAMENTE?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dc96f2e9e5_0_5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Definição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1dc96f2e9e5_0_5"/>
          <p:cNvSpPr txBox="1"/>
          <p:nvPr/>
        </p:nvSpPr>
        <p:spPr>
          <a:xfrm>
            <a:off x="663451" y="1212150"/>
            <a:ext cx="78171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IOT - </a:t>
            </a:r>
            <a:r>
              <a:rPr i="1" lang="pt-BR" sz="2400">
                <a:solidFill>
                  <a:schemeClr val="accent1"/>
                </a:solidFill>
              </a:rPr>
              <a:t>Internet of Things </a:t>
            </a:r>
            <a:r>
              <a:rPr lang="pt-BR" sz="2400">
                <a:solidFill>
                  <a:schemeClr val="accent1"/>
                </a:solidFill>
              </a:rPr>
              <a:t>ou Internet das Coisas é um novo paradigma da computação, que se define pelo uso de infraestruturas de comunicação para conectar circuitos eletrônicos através de uma rede.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A IOT engloba programação, projeto de sistemas eletrônicos, protocolos de comunicação e outros conhecimentos com o objetivo de criar sistemas autônomos ou controlados remotamente;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Atualmente, é uma ferramenta difundida nos cenários de automação residencial e industrial.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</p:txBody>
      </p:sp>
      <p:sp>
        <p:nvSpPr>
          <p:cNvPr id="117" name="Google Shape;117;g1dc96f2e9e5_0_5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dc96f2e9e5_0_12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Contexto Histórico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g1dc96f2e9e5_0_12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g1dc96f2e9e5_0_12"/>
          <p:cNvSpPr txBox="1"/>
          <p:nvPr/>
        </p:nvSpPr>
        <p:spPr>
          <a:xfrm>
            <a:off x="663450" y="1212150"/>
            <a:ext cx="51570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O termo </a:t>
            </a:r>
            <a:r>
              <a:rPr i="1" lang="pt-BR" sz="2400">
                <a:solidFill>
                  <a:schemeClr val="accent1"/>
                </a:solidFill>
              </a:rPr>
              <a:t>Internet of Things </a:t>
            </a:r>
            <a:r>
              <a:rPr lang="pt-BR" sz="2400">
                <a:solidFill>
                  <a:schemeClr val="accent1"/>
                </a:solidFill>
              </a:rPr>
              <a:t>se popularizou em 1999, quando Kevin Ashton (um dos empresários atuantes no MIT da época) o mencionou durante uma palestra que apresentava a tecnologia.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O conceito foi estabelecido quando Kevin e seu time conseguiram estabelecer conexão entre objetos e a internet através de etiquetas RFID (</a:t>
            </a:r>
            <a:r>
              <a:rPr i="1" lang="pt-BR" sz="2400">
                <a:solidFill>
                  <a:schemeClr val="accent1"/>
                </a:solidFill>
              </a:rPr>
              <a:t>Radio Frequency Identification</a:t>
            </a:r>
            <a:r>
              <a:rPr lang="pt-BR" sz="2400">
                <a:solidFill>
                  <a:schemeClr val="accent1"/>
                </a:solidFill>
              </a:rPr>
              <a:t>).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</p:txBody>
      </p:sp>
      <p:pic>
        <p:nvPicPr>
          <p:cNvPr id="126" name="Google Shape;126;g1dc96f2e9e5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0725" y="1685600"/>
            <a:ext cx="2324525" cy="3486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dccd4d1676_0_7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1dccd4d1676_0_7"/>
          <p:cNvSpPr txBox="1"/>
          <p:nvPr/>
        </p:nvSpPr>
        <p:spPr>
          <a:xfrm>
            <a:off x="663451" y="1212150"/>
            <a:ext cx="78171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</a:t>
            </a:r>
            <a:r>
              <a:rPr b="1" lang="pt-BR" sz="2400">
                <a:solidFill>
                  <a:schemeClr val="accent1"/>
                </a:solidFill>
              </a:rPr>
              <a:t>Indústrias com linhas de produção:</a:t>
            </a:r>
            <a:r>
              <a:rPr lang="pt-BR" sz="2400">
                <a:solidFill>
                  <a:schemeClr val="accent1"/>
                </a:solidFill>
              </a:rPr>
              <a:t> automatização em massa através de maquinário inteligente;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</a:t>
            </a:r>
            <a:r>
              <a:rPr b="1" lang="pt-BR" sz="2400">
                <a:solidFill>
                  <a:schemeClr val="accent1"/>
                </a:solidFill>
              </a:rPr>
              <a:t>Área de Saúde:</a:t>
            </a:r>
            <a:r>
              <a:rPr lang="pt-BR" sz="2400">
                <a:solidFill>
                  <a:schemeClr val="accent1"/>
                </a:solidFill>
              </a:rPr>
              <a:t> dispositivos vestíveis para monitoramento de grandezas vitais (</a:t>
            </a:r>
            <a:r>
              <a:rPr i="1" lang="pt-BR" sz="2400">
                <a:solidFill>
                  <a:schemeClr val="accent1"/>
                </a:solidFill>
              </a:rPr>
              <a:t>wearables</a:t>
            </a:r>
            <a:r>
              <a:rPr lang="pt-BR" sz="2400">
                <a:solidFill>
                  <a:schemeClr val="accent1"/>
                </a:solidFill>
              </a:rPr>
              <a:t>), equipamentos;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</a:t>
            </a:r>
            <a:r>
              <a:rPr b="1" lang="pt-BR" sz="2400">
                <a:solidFill>
                  <a:schemeClr val="accent1"/>
                </a:solidFill>
              </a:rPr>
              <a:t>Carros:</a:t>
            </a:r>
            <a:r>
              <a:rPr lang="pt-BR" sz="2400">
                <a:solidFill>
                  <a:schemeClr val="accent1"/>
                </a:solidFill>
              </a:rPr>
              <a:t> automóveis com diversos recursos computadorizados, além de opções de autopiloto;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</a:t>
            </a:r>
            <a:r>
              <a:rPr b="1" lang="pt-BR" sz="2400">
                <a:solidFill>
                  <a:schemeClr val="accent1"/>
                </a:solidFill>
              </a:rPr>
              <a:t>Agronomia:</a:t>
            </a:r>
            <a:r>
              <a:rPr lang="pt-BR" sz="2400">
                <a:solidFill>
                  <a:schemeClr val="accent1"/>
                </a:solidFill>
              </a:rPr>
              <a:t> utilização de drones para monitoramento de plantações, além de sensores para controle de grandezas naturais;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</p:txBody>
      </p:sp>
      <p:sp>
        <p:nvSpPr>
          <p:cNvPr id="134" name="Google Shape;134;g1dccd4d1676_0_7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Aplicação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4bf866ce4_0_0"/>
          <p:cNvSpPr txBox="1"/>
          <p:nvPr/>
        </p:nvSpPr>
        <p:spPr>
          <a:xfrm>
            <a:off x="663451" y="1212150"/>
            <a:ext cx="78171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</a:t>
            </a:r>
            <a:r>
              <a:rPr b="1" lang="pt-BR" sz="2400">
                <a:solidFill>
                  <a:schemeClr val="accent1"/>
                </a:solidFill>
              </a:rPr>
              <a:t> </a:t>
            </a:r>
            <a:r>
              <a:rPr lang="pt-BR" sz="2400">
                <a:solidFill>
                  <a:schemeClr val="accent1"/>
                </a:solidFill>
              </a:rPr>
              <a:t>Exemplos dos cenários anteriores: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b="1" lang="pt-BR" sz="2400">
                <a:solidFill>
                  <a:schemeClr val="accent1"/>
                </a:solidFill>
              </a:rPr>
              <a:t>DHL:</a:t>
            </a:r>
            <a:r>
              <a:rPr lang="pt-BR" sz="2400">
                <a:solidFill>
                  <a:schemeClr val="accent1"/>
                </a:solidFill>
              </a:rPr>
              <a:t> Aplicação de IOT em meio industrial com separação de encomendas e pacotes realizadas por robôs;</a:t>
            </a:r>
            <a:endParaRPr sz="2400">
              <a:solidFill>
                <a:schemeClr val="accent1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b="1" lang="pt-BR" sz="2400">
                <a:solidFill>
                  <a:schemeClr val="accent1"/>
                </a:solidFill>
              </a:rPr>
              <a:t>Apple Watch e Mi Band:</a:t>
            </a:r>
            <a:r>
              <a:rPr lang="pt-BR" sz="2400">
                <a:solidFill>
                  <a:schemeClr val="accent1"/>
                </a:solidFill>
              </a:rPr>
              <a:t> Dispositivos de saúde / utilitários;</a:t>
            </a:r>
            <a:endParaRPr sz="2400">
              <a:solidFill>
                <a:schemeClr val="accent1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accent1"/>
                </a:solidFill>
              </a:rPr>
              <a:t> </a:t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b="1" lang="pt-BR" sz="2400">
                <a:solidFill>
                  <a:schemeClr val="accent1"/>
                </a:solidFill>
              </a:rPr>
              <a:t>Tesla, Ford, Bentley (entre outras):</a:t>
            </a:r>
            <a:r>
              <a:rPr lang="pt-BR" sz="2400">
                <a:solidFill>
                  <a:schemeClr val="accent1"/>
                </a:solidFill>
              </a:rPr>
              <a:t> Marcas automotivas que implementaram diferentes sistemas de IOT em seu veículos;</a:t>
            </a:r>
            <a:endParaRPr sz="2400">
              <a:solidFill>
                <a:schemeClr val="accent1"/>
              </a:solidFill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b="1" lang="pt-BR" sz="2400">
                <a:solidFill>
                  <a:schemeClr val="accent1"/>
                </a:solidFill>
              </a:rPr>
              <a:t>New Holland:</a:t>
            </a:r>
            <a:r>
              <a:rPr lang="pt-BR" sz="2400">
                <a:solidFill>
                  <a:schemeClr val="accent1"/>
                </a:solidFill>
              </a:rPr>
              <a:t> Aplicação de equipamentos para agricultura de precisão com IOT;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41" name="Google Shape;141;g1e4bf866ce4_0_0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1e4bf866ce4_0_0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Aplicação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ccd4d1676_0_14"/>
          <p:cNvSpPr txBox="1"/>
          <p:nvPr/>
        </p:nvSpPr>
        <p:spPr>
          <a:xfrm>
            <a:off x="8096251" y="7133018"/>
            <a:ext cx="18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g1dccd4d1676_0_14"/>
          <p:cNvSpPr txBox="1"/>
          <p:nvPr/>
        </p:nvSpPr>
        <p:spPr>
          <a:xfrm>
            <a:off x="663451" y="1212150"/>
            <a:ext cx="7817100" cy="4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accent1"/>
                </a:solidFill>
              </a:rPr>
              <a:t>  Além dos cenários comentados no slide anterior, a IOT tem sido implementada frequentemente no cenário residencial.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</a:pPr>
            <a:r>
              <a:rPr lang="pt-BR" sz="2400">
                <a:solidFill>
                  <a:schemeClr val="accent1"/>
                </a:solidFill>
              </a:rPr>
              <a:t>  As residências que possuem esse tipo de tecnologia são denominadas </a:t>
            </a:r>
            <a:r>
              <a:rPr i="1" lang="pt-BR" sz="2400">
                <a:solidFill>
                  <a:schemeClr val="accent1"/>
                </a:solidFill>
              </a:rPr>
              <a:t>smart homes</a:t>
            </a:r>
            <a:r>
              <a:rPr lang="pt-BR" sz="2400">
                <a:solidFill>
                  <a:schemeClr val="accent1"/>
                </a:solidFill>
              </a:rPr>
              <a:t>, e a IOT nesse contexto pode ser implementada para oferecer uma variedade de funcionalidades, tais como: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accent1"/>
                </a:solidFill>
              </a:rPr>
              <a:t>	</a:t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lang="pt-BR" sz="2400">
                <a:solidFill>
                  <a:schemeClr val="accent1"/>
                </a:solidFill>
              </a:rPr>
              <a:t>Controle de iluminação;</a:t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lang="pt-BR" sz="2400">
                <a:solidFill>
                  <a:schemeClr val="accent1"/>
                </a:solidFill>
              </a:rPr>
              <a:t>Controle de temperatura;</a:t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lang="pt-BR" sz="2400">
                <a:solidFill>
                  <a:schemeClr val="accent1"/>
                </a:solidFill>
              </a:rPr>
              <a:t>Controle de gasto energético;</a:t>
            </a:r>
            <a:endParaRPr sz="2400">
              <a:solidFill>
                <a:schemeClr val="accent1"/>
              </a:solidFill>
            </a:endParaRPr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</a:pPr>
            <a:r>
              <a:rPr lang="pt-BR" sz="2400">
                <a:solidFill>
                  <a:schemeClr val="accent1"/>
                </a:solidFill>
              </a:rPr>
              <a:t>Controles de segurança;</a:t>
            </a:r>
            <a:endParaRPr sz="2400">
              <a:solidFill>
                <a:schemeClr val="accen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124"/>
              </a:solidFill>
            </a:endParaRPr>
          </a:p>
        </p:txBody>
      </p:sp>
      <p:sp>
        <p:nvSpPr>
          <p:cNvPr id="150" name="Google Shape;150;g1dccd4d1676_0_14"/>
          <p:cNvSpPr txBox="1"/>
          <p:nvPr/>
        </p:nvSpPr>
        <p:spPr>
          <a:xfrm>
            <a:off x="646956" y="151154"/>
            <a:ext cx="7887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pt-BR" sz="3200">
                <a:solidFill>
                  <a:schemeClr val="lt1"/>
                </a:solidFill>
              </a:rPr>
              <a:t>IOT - Aplicação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2018-01-11T19:23:11Z</dcterms:created>
  <dc:creator>Andrea Cristina Queirolo Mussak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0x0101003014CAD5C0D95047AD87A6CEF9A0ED6F</vt:lpwstr>
  </property>
</Properties>
</file>